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Microsoft_______1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Microsoft_______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66" r:id="rId5"/>
    <p:sldId id="258" r:id="rId6"/>
    <p:sldId id="259" r:id="rId7"/>
    <p:sldId id="261" r:id="rId8"/>
    <p:sldId id="262" r:id="rId9"/>
    <p:sldId id="276" r:id="rId10"/>
    <p:sldId id="264" r:id="rId11"/>
    <p:sldId id="263" r:id="rId12"/>
    <p:sldId id="267" r:id="rId13"/>
    <p:sldId id="265" r:id="rId14"/>
    <p:sldId id="268" r:id="rId15"/>
    <p:sldId id="269" r:id="rId16"/>
    <p:sldId id="272" r:id="rId17"/>
    <p:sldId id="270" r:id="rId18"/>
    <p:sldId id="273" r:id="rId19"/>
    <p:sldId id="271" r:id="rId20"/>
    <p:sldId id="274" r:id="rId21"/>
    <p:sldId id="275" r:id="rId22"/>
  </p:sldIdLst>
  <p:sldSz cx="9144000" cy="6858000" type="screen4x3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20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4" Type="http://schemas.openxmlformats.org/officeDocument/2006/relationships/image" Target="../media/image5.emf"/><Relationship Id="rId1" Type="http://schemas.openxmlformats.org/officeDocument/2006/relationships/image" Target="../media/image2.emf"/><Relationship Id="rId2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Relationship Id="rId2" Type="http://schemas.openxmlformats.org/officeDocument/2006/relationships/image" Target="../media/image28.wmf"/><Relationship Id="rId3" Type="http://schemas.openxmlformats.org/officeDocument/2006/relationships/image" Target="../media/image2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Relationship Id="rId2" Type="http://schemas.openxmlformats.org/officeDocument/2006/relationships/image" Target="../media/image7.emf"/><Relationship Id="rId3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Relationship Id="rId2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5" Type="http://schemas.openxmlformats.org/officeDocument/2006/relationships/image" Target="../media/image16.emf"/><Relationship Id="rId6" Type="http://schemas.openxmlformats.org/officeDocument/2006/relationships/image" Target="../media/image17.emf"/><Relationship Id="rId7" Type="http://schemas.openxmlformats.org/officeDocument/2006/relationships/image" Target="../media/image18.emf"/><Relationship Id="rId8" Type="http://schemas.openxmlformats.org/officeDocument/2006/relationships/image" Target="../media/image19.emf"/><Relationship Id="rId1" Type="http://schemas.openxmlformats.org/officeDocument/2006/relationships/image" Target="../media/image12.emf"/><Relationship Id="rId2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5" Type="http://schemas.openxmlformats.org/officeDocument/2006/relationships/image" Target="../media/image16.emf"/><Relationship Id="rId6" Type="http://schemas.openxmlformats.org/officeDocument/2006/relationships/image" Target="../media/image17.emf"/><Relationship Id="rId7" Type="http://schemas.openxmlformats.org/officeDocument/2006/relationships/image" Target="../media/image18.emf"/><Relationship Id="rId8" Type="http://schemas.openxmlformats.org/officeDocument/2006/relationships/image" Target="../media/image20.wmf"/><Relationship Id="rId1" Type="http://schemas.openxmlformats.org/officeDocument/2006/relationships/image" Target="../media/image12.emf"/><Relationship Id="rId2" Type="http://schemas.openxmlformats.org/officeDocument/2006/relationships/image" Target="../media/image1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Relationship Id="rId2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Relationship Id="rId2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Relationship Id="rId2" Type="http://schemas.openxmlformats.org/officeDocument/2006/relationships/image" Target="../media/image25.wmf"/><Relationship Id="rId3" Type="http://schemas.openxmlformats.org/officeDocument/2006/relationships/image" Target="../media/image2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 smtClean="0"/>
              <a:t>按一下以編輯母片子標題樣式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C013-1030-8745-81C6-95A8E73074D9}" type="datetimeFigureOut">
              <a:rPr kumimoji="1" lang="zh-TW" altLang="en-US" smtClean="0"/>
              <a:pPr/>
              <a:t>13/10/1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93D8F-D179-3E4E-98EC-A0D5D276EDB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9914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C013-1030-8745-81C6-95A8E73074D9}" type="datetimeFigureOut">
              <a:rPr kumimoji="1" lang="zh-TW" altLang="en-US" smtClean="0"/>
              <a:pPr/>
              <a:t>13/10/1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93D8F-D179-3E4E-98EC-A0D5D276EDB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77215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C013-1030-8745-81C6-95A8E73074D9}" type="datetimeFigureOut">
              <a:rPr kumimoji="1" lang="zh-TW" altLang="en-US" smtClean="0"/>
              <a:pPr/>
              <a:t>13/10/1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93D8F-D179-3E4E-98EC-A0D5D276EDB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24835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C013-1030-8745-81C6-95A8E73074D9}" type="datetimeFigureOut">
              <a:rPr kumimoji="1" lang="zh-TW" altLang="en-US" smtClean="0"/>
              <a:pPr/>
              <a:t>13/10/1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93D8F-D179-3E4E-98EC-A0D5D276EDB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76325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C013-1030-8745-81C6-95A8E73074D9}" type="datetimeFigureOut">
              <a:rPr kumimoji="1" lang="zh-TW" altLang="en-US" smtClean="0"/>
              <a:pPr/>
              <a:t>13/10/1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93D8F-D179-3E4E-98EC-A0D5D276EDB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11481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C013-1030-8745-81C6-95A8E73074D9}" type="datetimeFigureOut">
              <a:rPr kumimoji="1" lang="zh-TW" altLang="en-US" smtClean="0"/>
              <a:pPr/>
              <a:t>13/10/1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93D8F-D179-3E4E-98EC-A0D5D276EDB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92081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C013-1030-8745-81C6-95A8E73074D9}" type="datetimeFigureOut">
              <a:rPr kumimoji="1" lang="zh-TW" altLang="en-US" smtClean="0"/>
              <a:pPr/>
              <a:t>13/10/1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93D8F-D179-3E4E-98EC-A0D5D276EDB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77313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C013-1030-8745-81C6-95A8E73074D9}" type="datetimeFigureOut">
              <a:rPr kumimoji="1" lang="zh-TW" altLang="en-US" smtClean="0"/>
              <a:pPr/>
              <a:t>13/10/1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93D8F-D179-3E4E-98EC-A0D5D276EDB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18729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C013-1030-8745-81C6-95A8E73074D9}" type="datetimeFigureOut">
              <a:rPr kumimoji="1" lang="zh-TW" altLang="en-US" smtClean="0"/>
              <a:pPr/>
              <a:t>13/10/1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93D8F-D179-3E4E-98EC-A0D5D276EDB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31633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C013-1030-8745-81C6-95A8E73074D9}" type="datetimeFigureOut">
              <a:rPr kumimoji="1" lang="zh-TW" altLang="en-US" smtClean="0"/>
              <a:pPr/>
              <a:t>13/10/1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93D8F-D179-3E4E-98EC-A0D5D276EDB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91279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C013-1030-8745-81C6-95A8E73074D9}" type="datetimeFigureOut">
              <a:rPr kumimoji="1" lang="zh-TW" altLang="en-US" smtClean="0"/>
              <a:pPr/>
              <a:t>13/10/1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93D8F-D179-3E4E-98EC-A0D5D276EDB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8823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9C013-1030-8745-81C6-95A8E73074D9}" type="datetimeFigureOut">
              <a:rPr kumimoji="1" lang="zh-TW" altLang="en-US" smtClean="0"/>
              <a:pPr/>
              <a:t>13/10/1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93D8F-D179-3E4E-98EC-A0D5D276EDB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2571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4.bin"/><Relationship Id="rId12" Type="http://schemas.openxmlformats.org/officeDocument/2006/relationships/image" Target="../media/image16.emf"/><Relationship Id="rId13" Type="http://schemas.openxmlformats.org/officeDocument/2006/relationships/oleObject" Target="../embeddings/oleObject15.bin"/><Relationship Id="rId14" Type="http://schemas.openxmlformats.org/officeDocument/2006/relationships/image" Target="../media/image17.emf"/><Relationship Id="rId15" Type="http://schemas.openxmlformats.org/officeDocument/2006/relationships/oleObject" Target="../embeddings/oleObject16.bin"/><Relationship Id="rId16" Type="http://schemas.openxmlformats.org/officeDocument/2006/relationships/image" Target="../media/image18.emf"/><Relationship Id="rId17" Type="http://schemas.openxmlformats.org/officeDocument/2006/relationships/oleObject" Target="../embeddings/oleObject17.bin"/><Relationship Id="rId18" Type="http://schemas.openxmlformats.org/officeDocument/2006/relationships/image" Target="../media/image19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0.bin"/><Relationship Id="rId4" Type="http://schemas.openxmlformats.org/officeDocument/2006/relationships/image" Target="../media/image12.emf"/><Relationship Id="rId5" Type="http://schemas.openxmlformats.org/officeDocument/2006/relationships/oleObject" Target="../embeddings/oleObject11.bin"/><Relationship Id="rId6" Type="http://schemas.openxmlformats.org/officeDocument/2006/relationships/image" Target="../media/image13.emf"/><Relationship Id="rId7" Type="http://schemas.openxmlformats.org/officeDocument/2006/relationships/oleObject" Target="../embeddings/oleObject12.bin"/><Relationship Id="rId8" Type="http://schemas.openxmlformats.org/officeDocument/2006/relationships/image" Target="../media/image14.emf"/><Relationship Id="rId9" Type="http://schemas.openxmlformats.org/officeDocument/2006/relationships/oleObject" Target="../embeddings/oleObject13.bin"/><Relationship Id="rId10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22.bin"/><Relationship Id="rId12" Type="http://schemas.openxmlformats.org/officeDocument/2006/relationships/image" Target="../media/image16.emf"/><Relationship Id="rId13" Type="http://schemas.openxmlformats.org/officeDocument/2006/relationships/oleObject" Target="../embeddings/oleObject23.bin"/><Relationship Id="rId14" Type="http://schemas.openxmlformats.org/officeDocument/2006/relationships/image" Target="../media/image17.emf"/><Relationship Id="rId15" Type="http://schemas.openxmlformats.org/officeDocument/2006/relationships/oleObject" Target="../embeddings/oleObject24.bin"/><Relationship Id="rId16" Type="http://schemas.openxmlformats.org/officeDocument/2006/relationships/image" Target="../media/image18.emf"/><Relationship Id="rId17" Type="http://schemas.openxmlformats.org/officeDocument/2006/relationships/oleObject" Target="../embeddings/oleObject25.bin"/><Relationship Id="rId18" Type="http://schemas.openxmlformats.org/officeDocument/2006/relationships/image" Target="../media/image20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8.bin"/><Relationship Id="rId4" Type="http://schemas.openxmlformats.org/officeDocument/2006/relationships/image" Target="../media/image12.emf"/><Relationship Id="rId5" Type="http://schemas.openxmlformats.org/officeDocument/2006/relationships/oleObject" Target="../embeddings/oleObject19.bin"/><Relationship Id="rId6" Type="http://schemas.openxmlformats.org/officeDocument/2006/relationships/image" Target="../media/image13.emf"/><Relationship Id="rId7" Type="http://schemas.openxmlformats.org/officeDocument/2006/relationships/oleObject" Target="../embeddings/oleObject20.bin"/><Relationship Id="rId8" Type="http://schemas.openxmlformats.org/officeDocument/2006/relationships/image" Target="../media/image14.emf"/><Relationship Id="rId9" Type="http://schemas.openxmlformats.org/officeDocument/2006/relationships/oleObject" Target="../embeddings/oleObject21.bin"/><Relationship Id="rId10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image" Target="../media/image21.wmf"/><Relationship Id="rId5" Type="http://schemas.openxmlformats.org/officeDocument/2006/relationships/oleObject" Target="../embeddings/oleObject27.bin"/><Relationship Id="rId6" Type="http://schemas.openxmlformats.org/officeDocument/2006/relationships/image" Target="../media/image19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4" Type="http://schemas.openxmlformats.org/officeDocument/2006/relationships/image" Target="../media/image21.wmf"/><Relationship Id="rId5" Type="http://schemas.openxmlformats.org/officeDocument/2006/relationships/oleObject" Target="../embeddings/oleObject29.bin"/><Relationship Id="rId6" Type="http://schemas.openxmlformats.org/officeDocument/2006/relationships/image" Target="../media/image22.w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4" Type="http://schemas.openxmlformats.org/officeDocument/2006/relationships/image" Target="../media/image24.wmf"/><Relationship Id="rId5" Type="http://schemas.openxmlformats.org/officeDocument/2006/relationships/oleObject" Target="../embeddings/oleObject31.bin"/><Relationship Id="rId6" Type="http://schemas.openxmlformats.org/officeDocument/2006/relationships/image" Target="../media/image25.wmf"/><Relationship Id="rId7" Type="http://schemas.openxmlformats.org/officeDocument/2006/relationships/oleObject" Target="../embeddings/oleObject32.bin"/><Relationship Id="rId8" Type="http://schemas.openxmlformats.org/officeDocument/2006/relationships/image" Target="../media/image26.w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4" Type="http://schemas.openxmlformats.org/officeDocument/2006/relationships/image" Target="../media/image24.wmf"/><Relationship Id="rId5" Type="http://schemas.openxmlformats.org/officeDocument/2006/relationships/oleObject" Target="../embeddings/oleObject34.bin"/><Relationship Id="rId6" Type="http://schemas.openxmlformats.org/officeDocument/2006/relationships/image" Target="../media/image28.wmf"/><Relationship Id="rId7" Type="http://schemas.openxmlformats.org/officeDocument/2006/relationships/oleObject" Target="../embeddings/oleObject35.bin"/><Relationship Id="rId8" Type="http://schemas.openxmlformats.org/officeDocument/2006/relationships/image" Target="../media/image29.w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______2.bin"/><Relationship Id="rId4" Type="http://schemas.openxmlformats.org/officeDocument/2006/relationships/image" Target="../media/image31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3.w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4.wmf"/><Relationship Id="rId9" Type="http://schemas.openxmlformats.org/officeDocument/2006/relationships/oleObject" Target="../embeddings/oleObject4.bin"/><Relationship Id="rId10" Type="http://schemas.openxmlformats.org/officeDocument/2006/relationships/image" Target="../media/image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6.emf"/><Relationship Id="rId5" Type="http://schemas.openxmlformats.org/officeDocument/2006/relationships/oleObject" Target="../embeddings/oleObject6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7.bin"/><Relationship Id="rId8" Type="http://schemas.openxmlformats.org/officeDocument/2006/relationships/image" Target="../media/image8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image" Target="../media/image9.emf"/><Relationship Id="rId5" Type="http://schemas.openxmlformats.org/officeDocument/2006/relationships/oleObject" Target="../embeddings/oleObject9.bin"/><Relationship Id="rId6" Type="http://schemas.openxmlformats.org/officeDocument/2006/relationships/image" Target="../media/image10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______1.bin"/><Relationship Id="rId4" Type="http://schemas.openxmlformats.org/officeDocument/2006/relationships/image" Target="../media/image11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 smtClean="0"/>
              <a:t>死亡率模型</a:t>
            </a:r>
            <a:r>
              <a:rPr kumimoji="1" lang="en-US" altLang="zh-TW" dirty="0" smtClean="0"/>
              <a:t/>
            </a:r>
            <a:br>
              <a:rPr kumimoji="1" lang="en-US" altLang="zh-TW" dirty="0" smtClean="0"/>
            </a:br>
            <a:r>
              <a:rPr kumimoji="1" lang="en-US" altLang="zh-TW" dirty="0" smtClean="0"/>
              <a:t>Lee-Carter</a:t>
            </a:r>
            <a:r>
              <a:rPr kumimoji="1" lang="zh-TW" altLang="en-US" dirty="0" smtClean="0"/>
              <a:t>的延伸</a:t>
            </a:r>
            <a:endParaRPr kumimoji="1" lang="zh-TW" altLang="en-US" dirty="0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TW" altLang="en-US" dirty="0" smtClean="0"/>
              <a:t>徐健勳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28017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模型分配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死亡率服從</a:t>
            </a:r>
            <a:r>
              <a:rPr kumimoji="1" lang="en-US" altLang="zh-TW" dirty="0" smtClean="0"/>
              <a:t>Gaussian(</a:t>
            </a:r>
            <a:r>
              <a:rPr kumimoji="1" lang="zh-TW" altLang="en-US" dirty="0" smtClean="0"/>
              <a:t>常態</a:t>
            </a:r>
            <a:r>
              <a:rPr kumimoji="1" lang="en-US" altLang="zh-TW" dirty="0" smtClean="0"/>
              <a:t>)</a:t>
            </a:r>
            <a:r>
              <a:rPr kumimoji="1" lang="zh-TW" altLang="en-US" dirty="0" smtClean="0"/>
              <a:t>分配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原始提出的模型即是</a:t>
            </a:r>
            <a:r>
              <a:rPr kumimoji="1" lang="en-US" altLang="zh-TW" dirty="0" smtClean="0"/>
              <a:t>Gaussian</a:t>
            </a:r>
            <a:endParaRPr kumimoji="1" lang="en-US" altLang="zh-TW" dirty="0"/>
          </a:p>
          <a:p>
            <a:endParaRPr kumimoji="1" lang="en-US" altLang="zh-TW" dirty="0" smtClean="0"/>
          </a:p>
          <a:p>
            <a:r>
              <a:rPr kumimoji="1" lang="zh-TW" altLang="en-US" dirty="0" smtClean="0"/>
              <a:t>死亡人口數服從</a:t>
            </a:r>
            <a:r>
              <a:rPr kumimoji="1" lang="en-US" altLang="zh-TW" dirty="0" smtClean="0"/>
              <a:t>Poisson</a:t>
            </a:r>
            <a:r>
              <a:rPr kumimoji="1" lang="zh-TW" altLang="en-US" dirty="0" smtClean="0"/>
              <a:t>分配</a:t>
            </a:r>
            <a:endParaRPr kumimoji="1" lang="en-US" altLang="zh-TW" dirty="0" smtClean="0"/>
          </a:p>
          <a:p>
            <a:pPr lvl="1"/>
            <a:r>
              <a:rPr kumimoji="1" lang="en-US" altLang="zh-TW" dirty="0" err="1" smtClean="0"/>
              <a:t>Brouhns</a:t>
            </a:r>
            <a:r>
              <a:rPr kumimoji="1" lang="en-US" altLang="zh-TW" dirty="0" smtClean="0"/>
              <a:t> (2002)</a:t>
            </a:r>
            <a:r>
              <a:rPr kumimoji="1" lang="zh-TW" altLang="en-US" dirty="0" smtClean="0"/>
              <a:t> 提出死亡人口數服從</a:t>
            </a:r>
            <a:r>
              <a:rPr kumimoji="1" lang="en-US" altLang="zh-TW" dirty="0" smtClean="0"/>
              <a:t>Poisson</a:t>
            </a:r>
            <a:r>
              <a:rPr kumimoji="1" lang="zh-TW" altLang="en-US" dirty="0" smtClean="0"/>
              <a:t>分配的假設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56751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LC Model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55372"/>
            <a:ext cx="8229600" cy="4525963"/>
          </a:xfrm>
        </p:spPr>
        <p:txBody>
          <a:bodyPr/>
          <a:lstStyle/>
          <a:p>
            <a:r>
              <a:rPr kumimoji="1" lang="en-US" altLang="zh-TW" dirty="0" smtClean="0"/>
              <a:t>Method A (Gaussian)</a:t>
            </a:r>
          </a:p>
          <a:p>
            <a:pPr lvl="1"/>
            <a:r>
              <a:rPr kumimoji="1" lang="zh-TW" altLang="en-US" dirty="0" smtClean="0"/>
              <a:t>先用</a:t>
            </a:r>
            <a:r>
              <a:rPr kumimoji="1" lang="en-US" altLang="zh-TW" dirty="0" smtClean="0"/>
              <a:t>SVD</a:t>
            </a:r>
            <a:r>
              <a:rPr kumimoji="1" lang="zh-TW" altLang="en-US" dirty="0" smtClean="0"/>
              <a:t>求</a:t>
            </a:r>
            <a:r>
              <a:rPr kumimoji="1" lang="en-US" altLang="zh-TW" dirty="0" smtClean="0"/>
              <a:t>              </a:t>
            </a:r>
            <a:r>
              <a:rPr kumimoji="1" lang="zh-TW" altLang="en-US" dirty="0" smtClean="0"/>
              <a:t>再用</a:t>
            </a:r>
            <a:r>
              <a:rPr kumimoji="1" lang="en-US" altLang="zh-TW" dirty="0" smtClean="0"/>
              <a:t>MLE</a:t>
            </a:r>
            <a:r>
              <a:rPr kumimoji="1" lang="zh-TW" altLang="en-US" dirty="0" smtClean="0"/>
              <a:t>求</a:t>
            </a:r>
            <a:r>
              <a:rPr kumimoji="1" lang="en-US" altLang="zh-TW" dirty="0" smtClean="0"/>
              <a:t>       </a:t>
            </a:r>
            <a:r>
              <a:rPr kumimoji="1" lang="zh-TW" altLang="en-US" dirty="0" smtClean="0"/>
              <a:t>並算</a:t>
            </a:r>
            <a:endParaRPr kumimoji="1" lang="en-US" altLang="zh-TW" dirty="0"/>
          </a:p>
          <a:p>
            <a:pPr lvl="1"/>
            <a:endParaRPr kumimoji="1" lang="en-US" altLang="zh-TW" dirty="0" smtClean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459028"/>
              </p:ext>
            </p:extLst>
          </p:nvPr>
        </p:nvGraphicFramePr>
        <p:xfrm>
          <a:off x="4514850" y="334645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69" name="方程式" r:id="rId3" imgW="114300" imgH="165100" progId="Equation.3">
                  <p:embed/>
                </p:oleObj>
              </mc:Choice>
              <mc:Fallback>
                <p:oleObj name="方程式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334645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7115901"/>
              </p:ext>
            </p:extLst>
          </p:nvPr>
        </p:nvGraphicFramePr>
        <p:xfrm>
          <a:off x="4514850" y="334645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70" name="方程式" r:id="rId5" imgW="114300" imgH="165100" progId="Equation.3">
                  <p:embed/>
                </p:oleObj>
              </mc:Choice>
              <mc:Fallback>
                <p:oleObj name="方程式" r:id="rId5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14850" y="334645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7107687"/>
              </p:ext>
            </p:extLst>
          </p:nvPr>
        </p:nvGraphicFramePr>
        <p:xfrm>
          <a:off x="3028359" y="1761180"/>
          <a:ext cx="1008030" cy="6951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71" name="方程式" r:id="rId7" imgW="368300" imgH="254000" progId="Equation.3">
                  <p:embed/>
                </p:oleObj>
              </mc:Choice>
              <mc:Fallback>
                <p:oleObj name="方程式" r:id="rId7" imgW="3683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28359" y="1761180"/>
                        <a:ext cx="1008030" cy="6951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3229571"/>
              </p:ext>
            </p:extLst>
          </p:nvPr>
        </p:nvGraphicFramePr>
        <p:xfrm>
          <a:off x="5874961" y="1738289"/>
          <a:ext cx="617481" cy="740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72" name="方程式" r:id="rId9" imgW="190500" imgH="228600" progId="Equation.3">
                  <p:embed/>
                </p:oleObj>
              </mc:Choice>
              <mc:Fallback>
                <p:oleObj name="方程式" r:id="rId9" imgW="1905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874961" y="1738289"/>
                        <a:ext cx="617481" cy="7409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7015985"/>
              </p:ext>
            </p:extLst>
          </p:nvPr>
        </p:nvGraphicFramePr>
        <p:xfrm>
          <a:off x="7149098" y="1761180"/>
          <a:ext cx="622062" cy="705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73" name="方程式" r:id="rId11" imgW="190500" imgH="215900" progId="Equation.3">
                  <p:embed/>
                </p:oleObj>
              </mc:Choice>
              <mc:Fallback>
                <p:oleObj name="方程式" r:id="rId11" imgW="1905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149098" y="1761180"/>
                        <a:ext cx="622062" cy="7050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807868"/>
              </p:ext>
            </p:extLst>
          </p:nvPr>
        </p:nvGraphicFramePr>
        <p:xfrm>
          <a:off x="1330362" y="2479266"/>
          <a:ext cx="5654650" cy="2066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74" name="方程式" r:id="rId13" imgW="3302000" imgH="1206500" progId="Equation.3">
                  <p:embed/>
                </p:oleObj>
              </mc:Choice>
              <mc:Fallback>
                <p:oleObj name="方程式" r:id="rId13" imgW="3302000" imgH="1206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330362" y="2479266"/>
                        <a:ext cx="5654650" cy="20661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1191454" y="4637033"/>
            <a:ext cx="6875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dirty="0" smtClean="0"/>
              <a:t>重複上述</a:t>
            </a:r>
            <a:r>
              <a:rPr kumimoji="1" lang="en-US" altLang="zh-TW" sz="2400" dirty="0" smtClean="0"/>
              <a:t> 1.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2.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3.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4.</a:t>
            </a:r>
            <a:r>
              <a:rPr kumimoji="1" lang="zh-TW" altLang="en-US" sz="2400" dirty="0" smtClean="0"/>
              <a:t> 的步驟，直到</a:t>
            </a:r>
            <a:r>
              <a:rPr kumimoji="1" lang="en-US" altLang="zh-TW" sz="2400" dirty="0" smtClean="0"/>
              <a:t>                   </a:t>
            </a:r>
            <a:r>
              <a:rPr kumimoji="1" lang="zh-TW" altLang="en-US" sz="2400" dirty="0" smtClean="0"/>
              <a:t> 收斂</a:t>
            </a:r>
            <a:endParaRPr kumimoji="1" lang="zh-TW" altLang="en-US" sz="2400" dirty="0"/>
          </a:p>
        </p:txBody>
      </p:sp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0932652"/>
              </p:ext>
            </p:extLst>
          </p:nvPr>
        </p:nvGraphicFramePr>
        <p:xfrm>
          <a:off x="5575732" y="4701481"/>
          <a:ext cx="1363683" cy="41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75" name="方程式" r:id="rId15" imgW="711200" imgH="215900" progId="Equation.3">
                  <p:embed/>
                </p:oleObj>
              </mc:Choice>
              <mc:Fallback>
                <p:oleObj name="方程式" r:id="rId15" imgW="7112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575732" y="4701481"/>
                        <a:ext cx="1363683" cy="413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5311410"/>
              </p:ext>
            </p:extLst>
          </p:nvPr>
        </p:nvGraphicFramePr>
        <p:xfrm>
          <a:off x="1505676" y="5254791"/>
          <a:ext cx="6246948" cy="1267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76" name="方程式" r:id="rId17" imgW="3632200" imgH="736600" progId="Equation.3">
                  <p:embed/>
                </p:oleObj>
              </mc:Choice>
              <mc:Fallback>
                <p:oleObj name="方程式" r:id="rId17" imgW="3632200" imgH="736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05676" y="5254791"/>
                        <a:ext cx="6246948" cy="12677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0736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LC Model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55372"/>
            <a:ext cx="8229600" cy="4525963"/>
          </a:xfrm>
        </p:spPr>
        <p:txBody>
          <a:bodyPr/>
          <a:lstStyle/>
          <a:p>
            <a:r>
              <a:rPr kumimoji="1" lang="en-US" altLang="zh-TW" dirty="0" smtClean="0"/>
              <a:t>Method A (Poisson)</a:t>
            </a:r>
          </a:p>
          <a:p>
            <a:pPr lvl="1"/>
            <a:r>
              <a:rPr kumimoji="1" lang="zh-TW" altLang="en-US" dirty="0" smtClean="0"/>
              <a:t>先用</a:t>
            </a:r>
            <a:r>
              <a:rPr kumimoji="1" lang="en-US" altLang="zh-TW" dirty="0" smtClean="0"/>
              <a:t>SVD</a:t>
            </a:r>
            <a:r>
              <a:rPr kumimoji="1" lang="zh-TW" altLang="en-US" dirty="0" smtClean="0"/>
              <a:t>求</a:t>
            </a:r>
            <a:r>
              <a:rPr kumimoji="1" lang="en-US" altLang="zh-TW" dirty="0" smtClean="0"/>
              <a:t>              </a:t>
            </a:r>
            <a:r>
              <a:rPr kumimoji="1" lang="zh-TW" altLang="en-US" dirty="0" smtClean="0"/>
              <a:t>再用</a:t>
            </a:r>
            <a:r>
              <a:rPr kumimoji="1" lang="en-US" altLang="zh-TW" dirty="0" smtClean="0"/>
              <a:t>MLE</a:t>
            </a:r>
            <a:r>
              <a:rPr kumimoji="1" lang="zh-TW" altLang="en-US" dirty="0" smtClean="0"/>
              <a:t>求</a:t>
            </a:r>
            <a:r>
              <a:rPr kumimoji="1" lang="en-US" altLang="zh-TW" dirty="0" smtClean="0"/>
              <a:t>       </a:t>
            </a:r>
            <a:r>
              <a:rPr kumimoji="1" lang="zh-TW" altLang="en-US" dirty="0" smtClean="0"/>
              <a:t>並算</a:t>
            </a:r>
            <a:endParaRPr kumimoji="1" lang="en-US" altLang="zh-TW" dirty="0"/>
          </a:p>
          <a:p>
            <a:pPr lvl="1"/>
            <a:endParaRPr kumimoji="1" lang="en-US" altLang="zh-TW" dirty="0" smtClean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459028"/>
              </p:ext>
            </p:extLst>
          </p:nvPr>
        </p:nvGraphicFramePr>
        <p:xfrm>
          <a:off x="4514850" y="334645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07" name="方程式" r:id="rId3" imgW="114300" imgH="165100" progId="Equation.3">
                  <p:embed/>
                </p:oleObj>
              </mc:Choice>
              <mc:Fallback>
                <p:oleObj name="方程式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334645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7115901"/>
              </p:ext>
            </p:extLst>
          </p:nvPr>
        </p:nvGraphicFramePr>
        <p:xfrm>
          <a:off x="4514850" y="334645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08" name="方程式" r:id="rId5" imgW="114300" imgH="165100" progId="Equation.3">
                  <p:embed/>
                </p:oleObj>
              </mc:Choice>
              <mc:Fallback>
                <p:oleObj name="方程式" r:id="rId5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14850" y="334645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7107687"/>
              </p:ext>
            </p:extLst>
          </p:nvPr>
        </p:nvGraphicFramePr>
        <p:xfrm>
          <a:off x="3028359" y="1761180"/>
          <a:ext cx="1008030" cy="6951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09" name="方程式" r:id="rId7" imgW="368300" imgH="254000" progId="Equation.3">
                  <p:embed/>
                </p:oleObj>
              </mc:Choice>
              <mc:Fallback>
                <p:oleObj name="方程式" r:id="rId7" imgW="3683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28359" y="1761180"/>
                        <a:ext cx="1008030" cy="6951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3229571"/>
              </p:ext>
            </p:extLst>
          </p:nvPr>
        </p:nvGraphicFramePr>
        <p:xfrm>
          <a:off x="5874961" y="1738289"/>
          <a:ext cx="617481" cy="740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10" name="方程式" r:id="rId9" imgW="190500" imgH="228600" progId="Equation.3">
                  <p:embed/>
                </p:oleObj>
              </mc:Choice>
              <mc:Fallback>
                <p:oleObj name="方程式" r:id="rId9" imgW="1905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874961" y="1738289"/>
                        <a:ext cx="617481" cy="7409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7015985"/>
              </p:ext>
            </p:extLst>
          </p:nvPr>
        </p:nvGraphicFramePr>
        <p:xfrm>
          <a:off x="7149098" y="1761180"/>
          <a:ext cx="622062" cy="705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11" name="方程式" r:id="rId11" imgW="190500" imgH="215900" progId="Equation.3">
                  <p:embed/>
                </p:oleObj>
              </mc:Choice>
              <mc:Fallback>
                <p:oleObj name="方程式" r:id="rId11" imgW="1905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149098" y="1761180"/>
                        <a:ext cx="622062" cy="7050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807868"/>
              </p:ext>
            </p:extLst>
          </p:nvPr>
        </p:nvGraphicFramePr>
        <p:xfrm>
          <a:off x="1330362" y="2479266"/>
          <a:ext cx="5654650" cy="2066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12" name="方程式" r:id="rId13" imgW="3302000" imgH="1206500" progId="Equation.3">
                  <p:embed/>
                </p:oleObj>
              </mc:Choice>
              <mc:Fallback>
                <p:oleObj name="方程式" r:id="rId13" imgW="3302000" imgH="1206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330362" y="2479266"/>
                        <a:ext cx="5654650" cy="20661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1191454" y="4637033"/>
            <a:ext cx="6875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dirty="0" smtClean="0"/>
              <a:t>重複上述</a:t>
            </a:r>
            <a:r>
              <a:rPr kumimoji="1" lang="en-US" altLang="zh-TW" sz="2400" dirty="0" smtClean="0"/>
              <a:t> 1.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2.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3.</a:t>
            </a:r>
            <a:r>
              <a:rPr kumimoji="1" lang="zh-TW" altLang="en-US" sz="2400" dirty="0" smtClean="0"/>
              <a:t> </a:t>
            </a:r>
            <a:r>
              <a:rPr kumimoji="1" lang="en-US" altLang="zh-TW" sz="2400" dirty="0" smtClean="0"/>
              <a:t>4.</a:t>
            </a:r>
            <a:r>
              <a:rPr kumimoji="1" lang="zh-TW" altLang="en-US" sz="2400" dirty="0" smtClean="0"/>
              <a:t> 的步驟，直到</a:t>
            </a:r>
            <a:r>
              <a:rPr kumimoji="1" lang="en-US" altLang="zh-TW" sz="2400" dirty="0" smtClean="0"/>
              <a:t>                   </a:t>
            </a:r>
            <a:r>
              <a:rPr kumimoji="1" lang="zh-TW" altLang="en-US" sz="2400" dirty="0" smtClean="0"/>
              <a:t> 收斂</a:t>
            </a:r>
            <a:endParaRPr kumimoji="1" lang="zh-TW" altLang="en-US" sz="2400" dirty="0"/>
          </a:p>
        </p:txBody>
      </p:sp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0932652"/>
              </p:ext>
            </p:extLst>
          </p:nvPr>
        </p:nvGraphicFramePr>
        <p:xfrm>
          <a:off x="5575732" y="4701481"/>
          <a:ext cx="1363683" cy="41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13" name="方程式" r:id="rId15" imgW="711200" imgH="215900" progId="Equation.3">
                  <p:embed/>
                </p:oleObj>
              </mc:Choice>
              <mc:Fallback>
                <p:oleObj name="方程式" r:id="rId15" imgW="7112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575732" y="4701481"/>
                        <a:ext cx="1363683" cy="413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473697"/>
              </p:ext>
            </p:extLst>
          </p:nvPr>
        </p:nvGraphicFramePr>
        <p:xfrm>
          <a:off x="739775" y="5243513"/>
          <a:ext cx="7778750" cy="1290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14" name="方程式" r:id="rId17" imgW="4520880" imgH="749160" progId="Equation.3">
                  <p:embed/>
                </p:oleObj>
              </mc:Choice>
              <mc:Fallback>
                <p:oleObj name="方程式" r:id="rId17" imgW="4520880" imgH="7491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39775" y="5243513"/>
                        <a:ext cx="7778750" cy="1290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4575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dirty="0" smtClean="0"/>
              <a:t>LC Model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Method B (Gaussian)</a:t>
            </a: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4324475"/>
              </p:ext>
            </p:extLst>
          </p:nvPr>
        </p:nvGraphicFramePr>
        <p:xfrm>
          <a:off x="457200" y="2377492"/>
          <a:ext cx="7797794" cy="2530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6" name="方程式" r:id="rId3" imgW="3835080" imgH="1244520" progId="Equation.3">
                  <p:embed/>
                </p:oleObj>
              </mc:Choice>
              <mc:Fallback>
                <p:oleObj name="方程式" r:id="rId3" imgW="3835080" imgH="12445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2377492"/>
                        <a:ext cx="7797794" cy="2530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1346649"/>
              </p:ext>
            </p:extLst>
          </p:nvPr>
        </p:nvGraphicFramePr>
        <p:xfrm>
          <a:off x="1231900" y="5051425"/>
          <a:ext cx="6248400" cy="1268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7" name="方程式" r:id="rId5" imgW="3632200" imgH="736600" progId="Equation.3">
                  <p:embed/>
                </p:oleObj>
              </mc:Choice>
              <mc:Fallback>
                <p:oleObj name="方程式" r:id="rId5" imgW="3632200" imgH="736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31900" y="5051425"/>
                        <a:ext cx="6248400" cy="1268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7893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dirty="0" smtClean="0"/>
              <a:t>LC Model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Method B (Poisson)</a:t>
            </a: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4324475"/>
              </p:ext>
            </p:extLst>
          </p:nvPr>
        </p:nvGraphicFramePr>
        <p:xfrm>
          <a:off x="457200" y="2377492"/>
          <a:ext cx="7797794" cy="2530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9" name="方程式" r:id="rId3" imgW="3835080" imgH="1244520" progId="Equation.3">
                  <p:embed/>
                </p:oleObj>
              </mc:Choice>
              <mc:Fallback>
                <p:oleObj name="方程式" r:id="rId3" imgW="3835080" imgH="12445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2377492"/>
                        <a:ext cx="7797794" cy="2530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9834561"/>
              </p:ext>
            </p:extLst>
          </p:nvPr>
        </p:nvGraphicFramePr>
        <p:xfrm>
          <a:off x="682625" y="5080487"/>
          <a:ext cx="7778750" cy="1290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0" name="方程式" r:id="rId5" imgW="4520880" imgH="749160" progId="Equation.3">
                  <p:embed/>
                </p:oleObj>
              </mc:Choice>
              <mc:Fallback>
                <p:oleObj name="方程式" r:id="rId5" imgW="4520880" imgH="7491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2625" y="5080487"/>
                        <a:ext cx="7778750" cy="1290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1970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LC Parameter updating relationships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0610" y="1417638"/>
            <a:ext cx="10841785" cy="4083535"/>
          </a:xfrm>
        </p:spPr>
      </p:pic>
    </p:spTree>
    <p:extLst>
      <p:ext uri="{BB962C8B-B14F-4D97-AF65-F5344CB8AC3E}">
        <p14:creationId xmlns:p14="http://schemas.microsoft.com/office/powerpoint/2010/main" val="879895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APC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Three factors are constrained by the relationship</a:t>
            </a:r>
          </a:p>
          <a:p>
            <a:pPr marL="0" indent="0" algn="ctr">
              <a:buNone/>
            </a:pPr>
            <a:r>
              <a:rPr lang="en-US" altLang="zh-TW" dirty="0" smtClean="0"/>
              <a:t>Cohort=Period-Age</a:t>
            </a:r>
          </a:p>
          <a:p>
            <a:r>
              <a:rPr lang="en-US" altLang="zh-TW" dirty="0" smtClean="0"/>
              <a:t>Method A</a:t>
            </a:r>
          </a:p>
          <a:p>
            <a:pPr lvl="1"/>
            <a:r>
              <a:rPr lang="zh-TW" altLang="en-US" dirty="0" smtClean="0"/>
              <a:t>先用</a:t>
            </a:r>
            <a:r>
              <a:rPr lang="en-US" altLang="zh-TW" dirty="0" smtClean="0"/>
              <a:t>SVD</a:t>
            </a:r>
            <a:r>
              <a:rPr lang="zh-TW" altLang="en-US" dirty="0" smtClean="0"/>
              <a:t>方法求初估計值，再用</a:t>
            </a:r>
            <a:r>
              <a:rPr lang="en-US" altLang="zh-TW" dirty="0" smtClean="0"/>
              <a:t>MLE</a:t>
            </a:r>
            <a:r>
              <a:rPr lang="zh-TW" altLang="en-US" dirty="0" smtClean="0"/>
              <a:t>求</a:t>
            </a:r>
            <a:endParaRPr lang="en-US" altLang="zh-TW" dirty="0" smtClean="0"/>
          </a:p>
          <a:p>
            <a:r>
              <a:rPr lang="en-US" altLang="zh-TW" dirty="0" smtClean="0"/>
              <a:t>Method B</a:t>
            </a:r>
          </a:p>
          <a:p>
            <a:pPr lvl="1"/>
            <a:r>
              <a:rPr lang="en-US" altLang="zh-TW" dirty="0" smtClean="0"/>
              <a:t> </a:t>
            </a:r>
          </a:p>
          <a:p>
            <a:endParaRPr lang="zh-TW" altLang="en-US" dirty="0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0760400"/>
              </p:ext>
            </p:extLst>
          </p:nvPr>
        </p:nvGraphicFramePr>
        <p:xfrm>
          <a:off x="7179874" y="3863181"/>
          <a:ext cx="419622" cy="503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1" name="方程式" r:id="rId3" imgW="190440" imgH="228600" progId="Equation.3">
                  <p:embed/>
                </p:oleObj>
              </mc:Choice>
              <mc:Fallback>
                <p:oleObj name="方程式" r:id="rId3" imgW="19044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79874" y="3863181"/>
                        <a:ext cx="419622" cy="5035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1595444"/>
              </p:ext>
            </p:extLst>
          </p:nvPr>
        </p:nvGraphicFramePr>
        <p:xfrm>
          <a:off x="1336091" y="4951185"/>
          <a:ext cx="2116236" cy="490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2" name="方程式" r:id="rId5" imgW="1041120" imgH="241200" progId="Equation.3">
                  <p:embed/>
                </p:oleObj>
              </mc:Choice>
              <mc:Fallback>
                <p:oleObj name="方程式" r:id="rId5" imgW="104112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36091" y="4951185"/>
                        <a:ext cx="2116236" cy="4903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9402151"/>
              </p:ext>
            </p:extLst>
          </p:nvPr>
        </p:nvGraphicFramePr>
        <p:xfrm>
          <a:off x="1336091" y="5558259"/>
          <a:ext cx="5529749" cy="750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3" name="方程式" r:id="rId7" imgW="1777680" imgH="241200" progId="Equation.3">
                  <p:embed/>
                </p:oleObj>
              </mc:Choice>
              <mc:Fallback>
                <p:oleObj name="方程式" r:id="rId7" imgW="177768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36091" y="5558259"/>
                        <a:ext cx="5529749" cy="7504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122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APC </a:t>
            </a:r>
            <a:r>
              <a:rPr lang="en-US" altLang="zh-TW" dirty="0"/>
              <a:t>Parameter updating relationships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523" y="1332337"/>
            <a:ext cx="9916230" cy="4839863"/>
          </a:xfrm>
        </p:spPr>
      </p:pic>
    </p:spTree>
    <p:extLst>
      <p:ext uri="{BB962C8B-B14F-4D97-AF65-F5344CB8AC3E}">
        <p14:creationId xmlns:p14="http://schemas.microsoft.com/office/powerpoint/2010/main" val="2355182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AC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Method A</a:t>
            </a:r>
          </a:p>
          <a:p>
            <a:pPr lvl="1"/>
            <a:r>
              <a:rPr lang="zh-TW" altLang="en-US" dirty="0" smtClean="0"/>
              <a:t>先用</a:t>
            </a:r>
            <a:r>
              <a:rPr lang="en-US" altLang="zh-TW" dirty="0" smtClean="0"/>
              <a:t>SVD</a:t>
            </a:r>
            <a:r>
              <a:rPr lang="zh-TW" altLang="en-US" dirty="0" smtClean="0"/>
              <a:t>方法求初估計值，再用</a:t>
            </a:r>
            <a:r>
              <a:rPr lang="en-US" altLang="zh-TW" dirty="0" smtClean="0"/>
              <a:t>MLE</a:t>
            </a:r>
            <a:r>
              <a:rPr lang="zh-TW" altLang="en-US" dirty="0" smtClean="0"/>
              <a:t>求</a:t>
            </a:r>
            <a:endParaRPr lang="en-US" altLang="zh-TW" dirty="0" smtClean="0"/>
          </a:p>
          <a:p>
            <a:r>
              <a:rPr lang="en-US" altLang="zh-TW" dirty="0" smtClean="0"/>
              <a:t>Method B</a:t>
            </a:r>
          </a:p>
          <a:p>
            <a:pPr lvl="1"/>
            <a:r>
              <a:rPr lang="en-US" altLang="zh-TW" dirty="0" smtClean="0"/>
              <a:t> </a:t>
            </a:r>
          </a:p>
          <a:p>
            <a:endParaRPr lang="zh-TW" altLang="en-US" dirty="0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3237395"/>
              </p:ext>
            </p:extLst>
          </p:nvPr>
        </p:nvGraphicFramePr>
        <p:xfrm>
          <a:off x="7179874" y="2220994"/>
          <a:ext cx="419622" cy="503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3" name="方程式" r:id="rId3" imgW="190440" imgH="228600" progId="Equation.3">
                  <p:embed/>
                </p:oleObj>
              </mc:Choice>
              <mc:Fallback>
                <p:oleObj name="方程式" r:id="rId3" imgW="19044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79874" y="2220994"/>
                        <a:ext cx="419622" cy="5035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2045087"/>
              </p:ext>
            </p:extLst>
          </p:nvPr>
        </p:nvGraphicFramePr>
        <p:xfrm>
          <a:off x="1309559" y="3221038"/>
          <a:ext cx="825500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4" name="方程式" r:id="rId5" imgW="406080" imgH="253800" progId="Equation.3">
                  <p:embed/>
                </p:oleObj>
              </mc:Choice>
              <mc:Fallback>
                <p:oleObj name="方程式" r:id="rId5" imgW="40608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09559" y="3221038"/>
                        <a:ext cx="825500" cy="515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0037327"/>
              </p:ext>
            </p:extLst>
          </p:nvPr>
        </p:nvGraphicFramePr>
        <p:xfrm>
          <a:off x="2061863" y="4531730"/>
          <a:ext cx="5020072" cy="951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5" name="方程式" r:id="rId7" imgW="1206360" imgH="228600" progId="Equation.3">
                  <p:embed/>
                </p:oleObj>
              </mc:Choice>
              <mc:Fallback>
                <p:oleObj name="方程式" r:id="rId7" imgW="120636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061863" y="4531730"/>
                        <a:ext cx="5020072" cy="9517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0293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AC </a:t>
            </a:r>
            <a:r>
              <a:rPr lang="en-US" altLang="zh-TW" dirty="0"/>
              <a:t>Parameter updating relationships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16" y="1323209"/>
            <a:ext cx="10560716" cy="3829815"/>
          </a:xfrm>
        </p:spPr>
      </p:pic>
    </p:spTree>
    <p:extLst>
      <p:ext uri="{BB962C8B-B14F-4D97-AF65-F5344CB8AC3E}">
        <p14:creationId xmlns:p14="http://schemas.microsoft.com/office/powerpoint/2010/main" val="2989006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Lee-Carter Model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Lee-Carter Model</a:t>
            </a:r>
            <a:r>
              <a:rPr kumimoji="1" lang="zh-TW" altLang="en-US" dirty="0" smtClean="0"/>
              <a:t>明顯易懂</a:t>
            </a:r>
            <a:endParaRPr kumimoji="1" lang="en-US" altLang="zh-TW" dirty="0" smtClean="0"/>
          </a:p>
          <a:p>
            <a:r>
              <a:rPr kumimoji="1" lang="zh-TW" altLang="en-US" dirty="0" smtClean="0"/>
              <a:t>各國效果不同，例如：英格蘭與威爾斯男性死亡資料</a:t>
            </a:r>
            <a:endParaRPr kumimoji="1" lang="en-US" altLang="zh-TW" dirty="0" smtClean="0"/>
          </a:p>
          <a:p>
            <a:r>
              <a:rPr kumimoji="1" lang="en-US" altLang="zh-TW" dirty="0" err="1" smtClean="0"/>
              <a:t>Renshaw</a:t>
            </a:r>
            <a:r>
              <a:rPr kumimoji="1" lang="en-US" altLang="zh-TW" dirty="0" smtClean="0"/>
              <a:t> and </a:t>
            </a:r>
            <a:r>
              <a:rPr kumimoji="1" lang="en-US" altLang="zh-TW" dirty="0" err="1" smtClean="0"/>
              <a:t>Haberman</a:t>
            </a:r>
            <a:r>
              <a:rPr kumimoji="1" lang="en-US" altLang="zh-TW" dirty="0" smtClean="0"/>
              <a:t> </a:t>
            </a:r>
            <a:r>
              <a:rPr kumimoji="1" lang="zh-TW" altLang="en-US" dirty="0" smtClean="0"/>
              <a:t>修正模型，加入世代效應</a:t>
            </a:r>
            <a:endParaRPr kumimoji="1" lang="en-US" altLang="zh-TW" dirty="0" smtClean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67753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Mortality </a:t>
            </a:r>
            <a:r>
              <a:rPr lang="en-US" altLang="zh-TW" dirty="0"/>
              <a:t>R</a:t>
            </a:r>
            <a:r>
              <a:rPr lang="en-US" altLang="zh-TW" dirty="0" smtClean="0"/>
              <a:t>ate Projection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465665"/>
              </p:ext>
            </p:extLst>
          </p:nvPr>
        </p:nvGraphicFramePr>
        <p:xfrm>
          <a:off x="144296" y="2257299"/>
          <a:ext cx="8867952" cy="237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name="方程式" r:id="rId3" imgW="3987800" imgH="1066800" progId="Equation.3">
                  <p:embed/>
                </p:oleObj>
              </mc:Choice>
              <mc:Fallback>
                <p:oleObj name="方程式" r:id="rId3" imgW="3987800" imgH="1066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4296" y="2257299"/>
                        <a:ext cx="8867952" cy="237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9106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pic>
        <p:nvPicPr>
          <p:cNvPr id="4" name="內容版面配置區 3" descr="預測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825" r="-18825"/>
          <a:stretch>
            <a:fillRect/>
          </a:stretch>
        </p:blipFill>
        <p:spPr>
          <a:xfrm>
            <a:off x="0" y="274638"/>
            <a:ext cx="10872932" cy="5979694"/>
          </a:xfrm>
        </p:spPr>
      </p:pic>
    </p:spTree>
    <p:extLst>
      <p:ext uri="{BB962C8B-B14F-4D97-AF65-F5344CB8AC3E}">
        <p14:creationId xmlns:p14="http://schemas.microsoft.com/office/powerpoint/2010/main" val="2583412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cohort-effect</a:t>
            </a:r>
            <a:endParaRPr kumimoji="1"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世代效應（</a:t>
            </a:r>
            <a:r>
              <a:rPr kumimoji="1" lang="en-US" altLang="zh-TW" dirty="0" smtClean="0"/>
              <a:t>cohort-effect</a:t>
            </a:r>
            <a:r>
              <a:rPr kumimoji="1" lang="zh-TW" altLang="en-US" dirty="0" smtClean="0"/>
              <a:t>）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意指橫跨不同出生年代所產生的變化，即不同世代的人在某些特質會有差異存在，亦反應累積一生所暴露的風險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8109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482" y="139344"/>
            <a:ext cx="6765036" cy="6076005"/>
          </a:xfrm>
        </p:spPr>
      </p:pic>
      <p:sp>
        <p:nvSpPr>
          <p:cNvPr id="5" name="文字方塊 4"/>
          <p:cNvSpPr txBox="1"/>
          <p:nvPr/>
        </p:nvSpPr>
        <p:spPr>
          <a:xfrm>
            <a:off x="3556337" y="6215349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/>
              <a:t>二維資料形勢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04350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Lee-Carter Model</a:t>
            </a:r>
            <a:r>
              <a:rPr kumimoji="1" lang="zh-TW" altLang="en-US" dirty="0" smtClean="0"/>
              <a:t>（</a:t>
            </a:r>
            <a:r>
              <a:rPr kumimoji="1" lang="en-US" altLang="zh-TW" dirty="0" smtClean="0"/>
              <a:t>age-period</a:t>
            </a:r>
            <a:r>
              <a:rPr kumimoji="1" lang="zh-TW" altLang="en-US" dirty="0" smtClean="0"/>
              <a:t>）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6829728"/>
              </p:ext>
            </p:extLst>
          </p:nvPr>
        </p:nvGraphicFramePr>
        <p:xfrm>
          <a:off x="3005138" y="1600200"/>
          <a:ext cx="3133725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" name="方程式" r:id="rId3" imgW="100440" imgH="155160" progId="Equation.3">
                  <p:embed/>
                </p:oleObj>
              </mc:Choice>
              <mc:Fallback>
                <p:oleObj name="方程式" r:id="rId3" imgW="100440" imgH="155160" progId="Equation.3">
                  <p:embed/>
                  <p:pic>
                    <p:nvPicPr>
                      <p:cNvPr id="0" name="Picture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5138" y="1600200"/>
                        <a:ext cx="3133725" cy="4525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1296165" y="1417638"/>
          <a:ext cx="6048063" cy="1877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" name="Equation" r:id="rId5" imgW="1473120" imgH="457200" progId="Equation.3">
                  <p:embed/>
                </p:oleObj>
              </mc:Choice>
              <mc:Fallback>
                <p:oleObj name="Equation" r:id="rId5" imgW="1473120" imgH="457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6165" y="1417638"/>
                        <a:ext cx="6048063" cy="18777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1915730"/>
              </p:ext>
            </p:extLst>
          </p:nvPr>
        </p:nvGraphicFramePr>
        <p:xfrm>
          <a:off x="2365375" y="4713288"/>
          <a:ext cx="4441825" cy="184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4" name="方程式" r:id="rId7" imgW="2197080" imgH="914400" progId="Equation.3">
                  <p:embed/>
                </p:oleObj>
              </mc:Choice>
              <mc:Fallback>
                <p:oleObj name="方程式" r:id="rId7" imgW="2197080" imgH="9144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5375" y="4713288"/>
                        <a:ext cx="4441825" cy="1847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3676656"/>
              </p:ext>
            </p:extLst>
          </p:nvPr>
        </p:nvGraphicFramePr>
        <p:xfrm>
          <a:off x="1800225" y="3276600"/>
          <a:ext cx="5499100" cy="142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5" name="方程式" r:id="rId9" imgW="2159000" imgH="482600" progId="Equation.3">
                  <p:embed/>
                </p:oleObj>
              </mc:Choice>
              <mc:Fallback>
                <p:oleObj name="方程式" r:id="rId9" imgW="2159000" imgH="482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0225" y="3276600"/>
                        <a:ext cx="5499100" cy="1422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0502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Mortality Reduction Factor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Mortality Reduction Factor  F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1580422"/>
              </p:ext>
            </p:extLst>
          </p:nvPr>
        </p:nvGraphicFramePr>
        <p:xfrm>
          <a:off x="1276350" y="2406650"/>
          <a:ext cx="6565900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7" name="方程式" r:id="rId3" imgW="2032000" imgH="469900" progId="Equation.3">
                  <p:embed/>
                </p:oleObj>
              </mc:Choice>
              <mc:Fallback>
                <p:oleObj name="方程式" r:id="rId3" imgW="2032000" imgH="469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76350" y="2406650"/>
                        <a:ext cx="6565900" cy="1517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9287346"/>
              </p:ext>
            </p:extLst>
          </p:nvPr>
        </p:nvGraphicFramePr>
        <p:xfrm>
          <a:off x="1462088" y="4019550"/>
          <a:ext cx="18288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8" name="方程式" r:id="rId5" imgW="609600" imgH="241300" progId="Equation.3">
                  <p:embed/>
                </p:oleObj>
              </mc:Choice>
              <mc:Fallback>
                <p:oleObj name="方程式" r:id="rId5" imgW="6096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62088" y="4019550"/>
                        <a:ext cx="1828800" cy="722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3391907" y="4173409"/>
            <a:ext cx="5022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dirty="0" smtClean="0"/>
              <a:t>：為</a:t>
            </a:r>
            <a:r>
              <a:rPr kumimoji="1" lang="en-US" altLang="zh-TW" sz="2400" dirty="0" smtClean="0"/>
              <a:t>x</a:t>
            </a:r>
            <a:r>
              <a:rPr kumimoji="1" lang="zh-TW" altLang="en-US" sz="2400" dirty="0" smtClean="0"/>
              <a:t>年齡，相對死亡率的變化速度</a:t>
            </a:r>
            <a:endParaRPr kumimoji="1" lang="en-US" altLang="zh-TW" sz="2400" dirty="0" smtClean="0"/>
          </a:p>
        </p:txBody>
      </p:sp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466791"/>
              </p:ext>
            </p:extLst>
          </p:nvPr>
        </p:nvGraphicFramePr>
        <p:xfrm>
          <a:off x="2641600" y="4741863"/>
          <a:ext cx="527050" cy="69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9" name="方程式" r:id="rId7" imgW="165100" imgH="215900" progId="Equation.3">
                  <p:embed/>
                </p:oleObj>
              </mc:Choice>
              <mc:Fallback>
                <p:oleObj name="方程式" r:id="rId7" imgW="1651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641600" y="4741863"/>
                        <a:ext cx="527050" cy="690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3391907" y="4883297"/>
            <a:ext cx="4946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：</a:t>
            </a:r>
            <a:r>
              <a:rPr kumimoji="1" lang="zh-TW" altLang="en-US" sz="2400" dirty="0" smtClean="0"/>
              <a:t>為在世代</a:t>
            </a:r>
            <a:r>
              <a:rPr kumimoji="1" lang="en-US" altLang="zh-TW" sz="2400" dirty="0" smtClean="0"/>
              <a:t>z</a:t>
            </a:r>
            <a:r>
              <a:rPr kumimoji="1" lang="zh-TW" altLang="en-US" sz="2400" dirty="0" smtClean="0"/>
              <a:t>之下，死亡率的變化量</a:t>
            </a:r>
            <a:endParaRPr kumimoji="1" lang="zh-TW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Lee-Carter Model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0381225"/>
              </p:ext>
            </p:extLst>
          </p:nvPr>
        </p:nvGraphicFramePr>
        <p:xfrm>
          <a:off x="898174" y="1679329"/>
          <a:ext cx="7314779" cy="184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0" name="方程式" r:id="rId3" imgW="1765300" imgH="444500" progId="Equation.3">
                  <p:embed/>
                </p:oleObj>
              </mc:Choice>
              <mc:Fallback>
                <p:oleObj name="方程式" r:id="rId3" imgW="17653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8174" y="1679329"/>
                        <a:ext cx="7314779" cy="1841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558451"/>
              </p:ext>
            </p:extLst>
          </p:nvPr>
        </p:nvGraphicFramePr>
        <p:xfrm>
          <a:off x="2603524" y="3744549"/>
          <a:ext cx="3903032" cy="243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1" name="方程式" r:id="rId5" imgW="1485900" imgH="927100" progId="Equation.3">
                  <p:embed/>
                </p:oleObj>
              </mc:Choice>
              <mc:Fallback>
                <p:oleObj name="方程式" r:id="rId5" imgW="1485900" imgH="927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03524" y="3744549"/>
                        <a:ext cx="3903032" cy="2435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8709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參數估計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LC Model</a:t>
            </a:r>
          </a:p>
          <a:p>
            <a:r>
              <a:rPr kumimoji="1" lang="en-US" altLang="zh-TW" dirty="0" smtClean="0"/>
              <a:t>APC Model</a:t>
            </a:r>
          </a:p>
          <a:p>
            <a:r>
              <a:rPr kumimoji="1" lang="en-US" altLang="zh-TW" dirty="0" smtClean="0"/>
              <a:t>AC Model</a:t>
            </a:r>
          </a:p>
          <a:p>
            <a:r>
              <a:rPr kumimoji="1" lang="en-US" altLang="zh-TW" dirty="0" smtClean="0"/>
              <a:t>Method A : </a:t>
            </a:r>
            <a:r>
              <a:rPr kumimoji="1" lang="en-US" altLang="zh-TW" dirty="0" err="1" smtClean="0"/>
              <a:t>Wilmoth</a:t>
            </a:r>
            <a:r>
              <a:rPr kumimoji="1" lang="en-US" altLang="zh-TW" dirty="0" smtClean="0"/>
              <a:t> and </a:t>
            </a:r>
            <a:r>
              <a:rPr kumimoji="1" lang="en-US" altLang="zh-TW" dirty="0" err="1" smtClean="0"/>
              <a:t>Brouhns</a:t>
            </a:r>
            <a:endParaRPr kumimoji="1" lang="en-US" altLang="zh-TW" dirty="0" smtClean="0"/>
          </a:p>
          <a:p>
            <a:pPr lvl="1"/>
            <a:r>
              <a:rPr kumimoji="1" lang="en-US" altLang="zh-TW" dirty="0" smtClean="0"/>
              <a:t>SVD</a:t>
            </a:r>
            <a:r>
              <a:rPr kumimoji="1" lang="zh-TW" altLang="en-US" dirty="0" smtClean="0"/>
              <a:t>（奇異值分解）</a:t>
            </a:r>
            <a:endParaRPr kumimoji="1" lang="en-US" altLang="zh-TW" dirty="0" smtClean="0"/>
          </a:p>
          <a:p>
            <a:r>
              <a:rPr kumimoji="1" lang="en-US" altLang="zh-TW" dirty="0" smtClean="0"/>
              <a:t>Method B : James and Segal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12452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Singular Value Decomposition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1135572"/>
              </p:ext>
            </p:extLst>
          </p:nvPr>
        </p:nvGraphicFramePr>
        <p:xfrm>
          <a:off x="847583" y="1417638"/>
          <a:ext cx="7467897" cy="4184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方程式" r:id="rId3" imgW="1993900" imgH="1117600" progId="Equation.3">
                  <p:embed/>
                </p:oleObj>
              </mc:Choice>
              <mc:Fallback>
                <p:oleObj name="方程式" r:id="rId3" imgW="1993900" imgH="1117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7583" y="1417638"/>
                        <a:ext cx="7467897" cy="41841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3123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</TotalTime>
  <Words>276</Words>
  <Application>Microsoft Macintosh PowerPoint</Application>
  <PresentationFormat>如螢幕大小 (4:3)</PresentationFormat>
  <Paragraphs>58</Paragraphs>
  <Slides>21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伺服器</vt:lpstr>
      </vt:variant>
      <vt:variant>
        <vt:i4>3</vt:i4>
      </vt:variant>
      <vt:variant>
        <vt:lpstr>投影片標題</vt:lpstr>
      </vt:variant>
      <vt:variant>
        <vt:i4>21</vt:i4>
      </vt:variant>
    </vt:vector>
  </HeadingPairs>
  <TitlesOfParts>
    <vt:vector size="25" baseType="lpstr">
      <vt:lpstr>Office 佈景主題</vt:lpstr>
      <vt:lpstr>方程式</vt:lpstr>
      <vt:lpstr>Equation</vt:lpstr>
      <vt:lpstr>Microsoft 方程式編輯器</vt:lpstr>
      <vt:lpstr>死亡率模型 Lee-Carter的延伸</vt:lpstr>
      <vt:lpstr>Lee-Carter Model</vt:lpstr>
      <vt:lpstr>cohort-effect</vt:lpstr>
      <vt:lpstr>PowerPoint 簡報</vt:lpstr>
      <vt:lpstr>Lee-Carter Model（age-period）</vt:lpstr>
      <vt:lpstr>Mortality Reduction Factor</vt:lpstr>
      <vt:lpstr>Lee-Carter Model</vt:lpstr>
      <vt:lpstr>參數估計</vt:lpstr>
      <vt:lpstr>Singular Value Decomposition</vt:lpstr>
      <vt:lpstr>模型分配</vt:lpstr>
      <vt:lpstr>LC Model</vt:lpstr>
      <vt:lpstr>LC Model</vt:lpstr>
      <vt:lpstr>LC Model</vt:lpstr>
      <vt:lpstr>LC Model</vt:lpstr>
      <vt:lpstr>LC Parameter updating relationships</vt:lpstr>
      <vt:lpstr>APC Model</vt:lpstr>
      <vt:lpstr>APC Parameter updating relationships</vt:lpstr>
      <vt:lpstr>AC Model</vt:lpstr>
      <vt:lpstr>AC Parameter updating relationships</vt:lpstr>
      <vt:lpstr>Mortality Rate Projection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 ChienHsun Hsu</dc:creator>
  <cp:lastModifiedBy> ChienHsun Hsu</cp:lastModifiedBy>
  <cp:revision>63</cp:revision>
  <dcterms:created xsi:type="dcterms:W3CDTF">2013-09-30T05:49:57Z</dcterms:created>
  <dcterms:modified xsi:type="dcterms:W3CDTF">2013-10-01T09:09:42Z</dcterms:modified>
</cp:coreProperties>
</file>